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 id="263" r:id="rId8"/>
    <p:sldId id="262" r:id="rId9"/>
    <p:sldId id="266" r:id="rId10"/>
    <p:sldId id="265" r:id="rId11"/>
  </p:sldIdLst>
  <p:sldSz cx="9144000" cy="6858000" type="screen4x3"/>
  <p:notesSz cx="6858000" cy="9144000"/>
  <p:photoAlbum/>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48" autoAdjust="0"/>
    <p:restoredTop sz="94660"/>
  </p:normalViewPr>
  <p:slideViewPr>
    <p:cSldViewPr>
      <p:cViewPr varScale="1">
        <p:scale>
          <a:sx n="42" d="100"/>
          <a:sy n="42" d="100"/>
        </p:scale>
        <p:origin x="-8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C51EC18-59E6-4AEC-9AA5-D5B925E846FA}" type="datetimeFigureOut">
              <a:rPr lang="zh-CN" altLang="en-US" smtClean="0"/>
              <a:t>2013/2/22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A8ACCE-A224-42BC-8DFD-1A87E1D0E3A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1EC18-59E6-4AEC-9AA5-D5B925E846FA}" type="datetimeFigureOut">
              <a:rPr lang="zh-CN" altLang="en-US" smtClean="0"/>
              <a:t>2013/2/22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8ACCE-A224-42BC-8DFD-1A87E1D0E3A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mtClean="0"/>
              <a:t>相册</a:t>
            </a:r>
            <a:endParaRPr lang="zh-CN" altLang="en-US"/>
          </a:p>
        </p:txBody>
      </p:sp>
      <p:sp>
        <p:nvSpPr>
          <p:cNvPr id="3" name="副标题 2"/>
          <p:cNvSpPr>
            <a:spLocks noGrp="1"/>
          </p:cNvSpPr>
          <p:nvPr>
            <p:ph type="subTitle" idx="1"/>
          </p:nvPr>
        </p:nvSpPr>
        <p:spPr/>
        <p:txBody>
          <a:bodyPr/>
          <a:lstStyle/>
          <a:p>
            <a:r>
              <a:rPr lang="zh-CN" altLang="en-US" smtClean="0"/>
              <a:t>由 </a:t>
            </a:r>
            <a:r>
              <a:rPr lang="en-US" altLang="zh-CN" smtClean="0"/>
              <a:t>Xeyri </a:t>
            </a:r>
            <a:r>
              <a:rPr lang="zh-CN" altLang="en-US" smtClean="0"/>
              <a:t>创建</a:t>
            </a:r>
            <a:endParaRPr lang="zh-CN" altLang="en-US"/>
          </a:p>
        </p:txBody>
      </p:sp>
      <p:pic>
        <p:nvPicPr>
          <p:cNvPr id="1026" name="Picture 2" descr="C:\Users\Xeyri\Desktop\ana  til kuni\0109413st9gy0il7ip3b3p.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82302m6ltum2gs2um2s0t.jpg.thumb.jpg"/>
          <p:cNvPicPr>
            <a:picLocks noGrp="1" noChangeAspect="1"/>
          </p:cNvPicPr>
          <p:nvPr isPhoto="1"/>
        </p:nvPicPr>
        <p:blipFill>
          <a:blip r:embed="rId2">
            <a:lum/>
          </a:blip>
          <a:stretch>
            <a:fillRect/>
          </a:stretch>
        </p:blipFill>
        <p:spPr>
          <a:xfrm>
            <a:off x="2343150" y="0"/>
            <a:ext cx="44577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4).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3" name="标题 2"/>
          <p:cNvSpPr>
            <a:spLocks noGrp="1"/>
          </p:cNvSpPr>
          <p:nvPr>
            <p:ph type="title"/>
          </p:nvPr>
        </p:nvSpPr>
        <p:spPr>
          <a:xfrm>
            <a:off x="457200" y="274638"/>
            <a:ext cx="8229600" cy="1154098"/>
          </a:xfrm>
        </p:spPr>
        <p:txBody>
          <a:bodyPr>
            <a:normAutofit/>
          </a:bodyPr>
          <a:lstStyle/>
          <a:p>
            <a:r>
              <a:rPr lang="en-US" dirty="0" smtClean="0"/>
              <a:t>   </a:t>
            </a:r>
            <a:r>
              <a:rPr lang="ug-CN" dirty="0" smtClean="0"/>
              <a:t>ئانا  </a:t>
            </a:r>
            <a:r>
              <a:rPr lang="ug-CN" dirty="0"/>
              <a:t>تىل كۈنىنىڭ مەيدانغا كېلىشى</a:t>
            </a:r>
            <a:endParaRPr lang="zh-CN" altLang="en-US" dirty="0"/>
          </a:p>
        </p:txBody>
      </p:sp>
      <p:sp>
        <p:nvSpPr>
          <p:cNvPr id="4" name="内容占位符 3"/>
          <p:cNvSpPr>
            <a:spLocks noGrp="1"/>
          </p:cNvSpPr>
          <p:nvPr>
            <p:ph idx="1"/>
          </p:nvPr>
        </p:nvSpPr>
        <p:spPr>
          <a:xfrm>
            <a:off x="457200" y="2000240"/>
            <a:ext cx="8229600" cy="4429156"/>
          </a:xfrm>
        </p:spPr>
        <p:txBody>
          <a:bodyPr/>
          <a:lstStyle/>
          <a:p>
            <a:pPr marR="508000" indent="127000" algn="r">
              <a:spcAft>
                <a:spcPts val="0"/>
              </a:spcAft>
            </a:pPr>
            <a:r>
              <a:rPr lang="ug-CN" kern="100" dirty="0" smtClean="0">
                <a:solidFill>
                  <a:schemeClr val="bg1"/>
                </a:solidFill>
                <a:ea typeface="宋体"/>
              </a:rPr>
              <a:t>نۆۋەتتە </a:t>
            </a:r>
            <a:r>
              <a:rPr lang="ug-CN" kern="100" dirty="0">
                <a:solidFill>
                  <a:schemeClr val="bg1"/>
                </a:solidFill>
                <a:ea typeface="宋体"/>
              </a:rPr>
              <a:t>پۈتۈن دۇنيادا ئىنسانلار قوللىنىۋاتقان تىللارنىڭ سانى 7000دىن كۆپ بولۇپ </a:t>
            </a:r>
            <a:r>
              <a:rPr lang="ug-CN" kern="100" dirty="0" smtClean="0">
                <a:solidFill>
                  <a:schemeClr val="bg1"/>
                </a:solidFill>
                <a:ea typeface="宋体"/>
              </a:rPr>
              <a:t>، كىشىنى </a:t>
            </a:r>
            <a:r>
              <a:rPr lang="ug-CN" kern="100" dirty="0">
                <a:solidFill>
                  <a:schemeClr val="bg1"/>
                </a:solidFill>
                <a:ea typeface="宋体"/>
              </a:rPr>
              <a:t>ئەپسۇسلاندۇرىدىغىنى بۇ تىللارنىڭ 96%ىنى ئىشلىتىدىغانلارنىڭ سانى دۇنيا ئاھالىسىنىڭ 4%ىگىمۇ يەتمەيدۇ</a:t>
            </a:r>
            <a:r>
              <a:rPr lang="ug-CN" kern="100" dirty="0" smtClean="0">
                <a:solidFill>
                  <a:schemeClr val="bg1"/>
                </a:solidFill>
                <a:ea typeface="宋体"/>
              </a:rPr>
              <a:t>.</a:t>
            </a:r>
            <a:endParaRPr lang="en-US" kern="100" dirty="0" smtClean="0">
              <a:solidFill>
                <a:schemeClr val="bg1"/>
              </a:solidFill>
              <a:ea typeface="宋体"/>
            </a:endParaRPr>
          </a:p>
          <a:p>
            <a:pPr marR="508000" indent="127000" algn="r">
              <a:spcAft>
                <a:spcPts val="0"/>
              </a:spcAft>
            </a:pPr>
            <a:r>
              <a:rPr lang="ug-CN" kern="100" dirty="0" smtClean="0">
                <a:solidFill>
                  <a:schemeClr val="bg1"/>
                </a:solidFill>
                <a:ea typeface="宋体"/>
              </a:rPr>
              <a:t>بىرلەشكەن </a:t>
            </a:r>
            <a:r>
              <a:rPr lang="ug-CN" kern="100" dirty="0">
                <a:solidFill>
                  <a:schemeClr val="bg1"/>
                </a:solidFill>
                <a:ea typeface="宋体"/>
              </a:rPr>
              <a:t>دۆلەتلەر تەشكىلاتى مائارىپ مەدەنىيەت تەشكىلاتى 1999-يىلى قارارنامە ماقۇللاپ رەسمىي ھالدا ھۇد ئېيىنىڭ 21-كۈنىنى «</a:t>
            </a:r>
            <a:r>
              <a:rPr lang="ug-CN" kern="100" dirty="0" smtClean="0">
                <a:solidFill>
                  <a:schemeClr val="bg1"/>
                </a:solidFill>
                <a:ea typeface="宋体"/>
              </a:rPr>
              <a:t>دۇنيا</a:t>
            </a:r>
            <a:r>
              <a:rPr lang="ug-CN" kern="100" dirty="0" smtClean="0">
                <a:solidFill>
                  <a:schemeClr val="bg1"/>
                </a:solidFill>
                <a:ea typeface="宋体"/>
              </a:rPr>
              <a:t>ئاناتىل كۈنى</a:t>
            </a:r>
            <a:r>
              <a:rPr lang="ug-CN" kern="100" dirty="0" smtClean="0">
                <a:solidFill>
                  <a:schemeClr val="bg1"/>
                </a:solidFill>
                <a:ea typeface="宋体"/>
              </a:rPr>
              <a:t>»قىلىپ بېكىتكەن.</a:t>
            </a:r>
          </a:p>
          <a:p>
            <a:pPr marR="508000" indent="127000" algn="r">
              <a:spcAft>
                <a:spcPts val="0"/>
              </a:spcAft>
            </a:pPr>
            <a:endParaRPr lang="ug-CN" altLang="zh-CN" sz="1400" kern="100" dirty="0">
              <a:solidFill>
                <a:srgbClr val="444444"/>
              </a:solidFill>
              <a:ea typeface="宋体"/>
              <a:cs typeface="Microsoft Uighur"/>
            </a:endParaRPr>
          </a:p>
          <a:p>
            <a:pPr marR="508000" indent="127000" algn="ctr"/>
            <a:r>
              <a:rPr lang="en-US" kern="100" dirty="0">
                <a:solidFill>
                  <a:srgbClr val="444444"/>
                </a:solidFill>
                <a:latin typeface="Microsoft Uighur"/>
                <a:ea typeface="宋体"/>
                <a:cs typeface="Microsoft Uighur"/>
              </a:rPr>
              <a:t>International Mother Language Day</a:t>
            </a:r>
            <a:endParaRPr lang="zh-CN" altLang="en-US" sz="1400" kern="100" dirty="0">
              <a:cs typeface="Microsoft Uighur"/>
            </a:endParaRPr>
          </a:p>
          <a:p>
            <a:pPr algn="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8).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4" name="内容占位符 3"/>
          <p:cNvSpPr>
            <a:spLocks noGrp="1"/>
          </p:cNvSpPr>
          <p:nvPr>
            <p:ph idx="1"/>
          </p:nvPr>
        </p:nvSpPr>
        <p:spPr>
          <a:xfrm>
            <a:off x="457200" y="1357298"/>
            <a:ext cx="8229600" cy="5500702"/>
          </a:xfrm>
        </p:spPr>
        <p:txBody>
          <a:bodyPr>
            <a:normAutofit/>
          </a:bodyPr>
          <a:lstStyle/>
          <a:p>
            <a:pPr algn="r"/>
            <a:r>
              <a:rPr lang="ug-CN" dirty="0">
                <a:solidFill>
                  <a:schemeClr val="bg1"/>
                </a:solidFill>
              </a:rPr>
              <a:t>ب د ت»ماقۇللىغان مەزكۇر قارارنامىدە ھەر يىلى 2-ئاينىڭ 21-كۈنىنى دۇنيا ئانا تىل كۈنى قىلىپ بېكىتىش،ئانا تىل ئىشلىتىشنى تەشەببۇس قىلىش،تىللارنىڭ مۇكەممەللىكى ۋە سەرخىللىقىنى ساقلاپ قېلىشنى ئاساسىي مەزمۇن قىلىنغان.ئالتە يىل مابەينىدە مائارىپ مەدەنىيەت تەشكىلاتى «كۈلتۈر سەرخىللىقى خىتابنامىسى»،«كۈلتۈر قوغداش ۋە تەرەققىياتىنى ئىلگىرى سۈرۈش نىزامنامىسى» ۋە «ئېنتىرنېت بوشلۇقىدا كۆپ خىل تىلدىن پايدىلىنىشنى ئوموملاشتۇرۇش پىكرى»قاتارلىق نىزامنامىلەرنى ماقۇللاش ئارقىلىق كىشىلەرنىڭ ئانا تىلغا بولغان دىققىتىنى قوزغىغان ھەمدە ھەرقايسى دۆلەتلەرنىڭ ئۆز ئانا تىلىنى قوغداش تەدبىرلىرىنى يولغا قويۇشقا يېتەكچىلىك قىلغان</a:t>
            </a:r>
            <a:r>
              <a:rPr lang="en-US" dirty="0">
                <a:solidFill>
                  <a:schemeClr val="bg1"/>
                </a:solidFill>
              </a:rPr>
              <a:t>. </a:t>
            </a:r>
            <a:br>
              <a:rPr lang="en-US" dirty="0">
                <a:solidFill>
                  <a:schemeClr val="bg1"/>
                </a:solidFill>
              </a:rPr>
            </a:br>
            <a:endParaRPr lang="zh-CN" alt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5).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4" name="内容占位符 3"/>
          <p:cNvSpPr>
            <a:spLocks noGrp="1"/>
          </p:cNvSpPr>
          <p:nvPr>
            <p:ph idx="1"/>
          </p:nvPr>
        </p:nvSpPr>
        <p:spPr>
          <a:xfrm>
            <a:off x="457200" y="1000108"/>
            <a:ext cx="8229600" cy="5126055"/>
          </a:xfrm>
        </p:spPr>
        <p:txBody>
          <a:bodyPr/>
          <a:lstStyle/>
          <a:p>
            <a:pPr algn="r"/>
            <a:r>
              <a:rPr lang="ug-CN" sz="3600" dirty="0"/>
              <a:t>بۇ ھەم ئەينى ۋاقىتتىكى  بېنگال دۆلىتىنىڭ مۇستەق*للىقنى قولغا كەلتۈرىشى بىلەن زىچ مۇناسىۋەتلىك.</a:t>
            </a:r>
            <a:r>
              <a:rPr lang="en-US" sz="3600" dirty="0"/>
              <a:t>.  </a:t>
            </a:r>
            <a:br>
              <a:rPr lang="en-US" sz="3600" dirty="0"/>
            </a:br>
            <a:r>
              <a:rPr lang="ug-CN" sz="3600" dirty="0"/>
              <a:t>1952-يىلى بېنگال دۆلىتى پاكىستان دۆلەت تەۋەلىكىدە بولۇپ خەلق ئاممىسى بېنگال تىلىنى ھۆكۈمەت تىللىرى قاتارىغا كىرگۈزۈشنى تەلەپ قىلىپ نامايىش قىلغان.ھۇد ئېيى 21-كۈنى ساقچىلار نامايىش قىلغان خەلق ئاممىسىغا قارىتىپ ئوق چىقارغان ھەمدە نەق مەيداندا بەش كىشى قازا قىلغان.بېنگال دۆلىتى مۇستەقىل بولغاندىن كېيىن بۇ نەچچە كىشىگە «تىل قەھرىمانلىرى»دەپ نام بەرگەن</a:t>
            </a:r>
            <a:r>
              <a:rPr lang="ug-CN" dirty="0"/>
              <a:t>.</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9).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6" name="内容占位符 5"/>
          <p:cNvSpPr>
            <a:spLocks noGrp="1"/>
          </p:cNvSpPr>
          <p:nvPr>
            <p:ph idx="1"/>
          </p:nvPr>
        </p:nvSpPr>
        <p:spPr>
          <a:xfrm>
            <a:off x="785786" y="1142984"/>
            <a:ext cx="6929486" cy="4983179"/>
          </a:xfrm>
        </p:spPr>
        <p:txBody>
          <a:bodyPr>
            <a:normAutofit/>
          </a:bodyPr>
          <a:lstStyle/>
          <a:p>
            <a:pPr algn="r"/>
            <a:r>
              <a:rPr lang="ug-CN" dirty="0"/>
              <a:t>قازا قىلغانلار ئارىسىدا ئۈچ نەپەر ئوقۇغۇچى بولۇپ ئۇلار ئايرىم ئايرىم ھالدا</a:t>
            </a:r>
            <a:r>
              <a:rPr lang="en-US" dirty="0"/>
              <a:t>:</a:t>
            </a:r>
            <a:br>
              <a:rPr lang="en-US" dirty="0"/>
            </a:br>
            <a:r>
              <a:rPr lang="en-US" dirty="0" smtClean="0"/>
              <a:t>.</a:t>
            </a:r>
            <a:r>
              <a:rPr lang="ug-CN" dirty="0"/>
              <a:t>داكا ئۇنىۋېرستىتىنىڭ ماگىستىر ئاسپىرانتى ئابۇل بەركەت</a:t>
            </a:r>
            <a:r>
              <a:rPr lang="en-US" dirty="0"/>
              <a:t>.</a:t>
            </a:r>
            <a:br>
              <a:rPr lang="en-US" dirty="0"/>
            </a:br>
            <a:r>
              <a:rPr lang="en-US" dirty="0" smtClean="0"/>
              <a:t>.</a:t>
            </a:r>
            <a:r>
              <a:rPr lang="ug-CN" dirty="0"/>
              <a:t>مانىكونج ئىنىستىتۇتىنىڭ ئوقۇغۇچىسى رەفىقۇددىن ئەھمەت</a:t>
            </a:r>
            <a:r>
              <a:rPr lang="en-US" dirty="0"/>
              <a:t>.</a:t>
            </a:r>
            <a:br>
              <a:rPr lang="en-US" dirty="0"/>
            </a:br>
            <a:r>
              <a:rPr lang="en-US" dirty="0" smtClean="0"/>
              <a:t>.</a:t>
            </a:r>
            <a:r>
              <a:rPr lang="ug-CN" dirty="0"/>
              <a:t>داكا يۇقىرى سوت مەھكىمىسى مالىيە بۆلۈمىنىڭ خادىمى شەرىفۇر </a:t>
            </a:r>
            <a:r>
              <a:rPr lang="ug-CN" dirty="0" smtClean="0"/>
              <a:t>رەھمان</a:t>
            </a:r>
          </a:p>
          <a:p>
            <a:pPr algn="r"/>
            <a:endParaRPr lang="ug-CN" dirty="0"/>
          </a:p>
          <a:p>
            <a:pPr algn="r"/>
            <a:r>
              <a:rPr lang="ug-CN" dirty="0" smtClean="0"/>
              <a:t>بۇ ئانا تىل قەھرىمانلىرىغا ھۆرمەتلەر  بولسۇن !</a:t>
            </a:r>
            <a:r>
              <a:rPr lang="en-US" dirty="0" smtClean="0"/>
              <a:t>.</a:t>
            </a:r>
            <a:r>
              <a:rPr lang="en-US" dirty="0"/>
              <a:t/>
            </a:r>
            <a:br>
              <a:rPr lang="en-US" dirty="0"/>
            </a:b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6).jpg"/>
          <p:cNvPicPr>
            <a:picLocks noGrp="1" noChangeAspect="1"/>
          </p:cNvPicPr>
          <p:nvPr isPhoto="1"/>
        </p:nvPicPr>
        <p:blipFill>
          <a:blip r:embed="rId2">
            <a:lum/>
          </a:blip>
          <a:stretch>
            <a:fillRect/>
          </a:stretch>
        </p:blipFill>
        <p:spPr>
          <a:xfrm>
            <a:off x="288925" y="0"/>
            <a:ext cx="8564563" cy="6858000"/>
          </a:xfrm>
          <a:prstGeom prst="rect">
            <a:avLst/>
          </a:prstGeom>
          <a:noFill/>
          <a:ln>
            <a:noFill/>
          </a:ln>
        </p:spPr>
      </p:pic>
      <p:sp>
        <p:nvSpPr>
          <p:cNvPr id="9" name="内容占位符 8"/>
          <p:cNvSpPr>
            <a:spLocks noGrp="1"/>
          </p:cNvSpPr>
          <p:nvPr>
            <p:ph idx="1"/>
          </p:nvPr>
        </p:nvSpPr>
        <p:spPr>
          <a:xfrm>
            <a:off x="457200" y="785794"/>
            <a:ext cx="8229600" cy="5340369"/>
          </a:xfrm>
        </p:spPr>
        <p:txBody>
          <a:bodyPr/>
          <a:lstStyle/>
          <a:p>
            <a:pPr algn="r"/>
            <a:r>
              <a:rPr lang="ug-CN" dirty="0"/>
              <a:t>سىتاتىستىكا قىلىنىشچە پۈتۈن يەرشارىدا جەمئىي 7000 دىن كۆپ تىل بار بولۇپ بۇ تىللارنىڭ 96%ىنى پەقەت پۈتۈن يەرشارى ئادەملىرىنىڭ 4%ىلا قوللىنىدۇ.مائارىپ مەدەنىيەت تەشكىلاتى غەيرىي ماددى مىراس ئىشلىرى مەسئۇلى سىمىس دۇنيادىكى يېرىمدىن كۆپ تىللارنىڭ يوقىلىش گىردابىغا بېرىپ قالغانلىقىنى،ھەر ئىككى ھەپتىدە بىر خىل تىلنىڭ يوقاپ كېتىۋاتقانلىقىنى،ئەگەر ئۈنۈملۈك تەدبىر قوللىنىلمىسا،يەنە نەچچە يۈز يىلدىن كېيىن يەرشارىدا پەقەت نەچچە يۈز تىللا قېلىپ قالىدىغانلىقىنى بىلدۈرگەن.ئۇ يەنە ھۆكۈمەتنىڭ ئۈنۈملۈك تەدبىرلىرىنىڭ يوقاپ كېتىش گىردابىغا بېرىپ قالغان تىللارنى قۇتقۇزۇپ قالالايدىغانلىقى،ھەمدە كانادادىكى ئىندىئان تىلىنىڭ ساقلىنىپ قالالىشىنىڭ </a:t>
            </a:r>
            <a:r>
              <a:rPr lang="ug-CN" dirty="0" smtClean="0"/>
              <a:t> بۇنىڭغا </a:t>
            </a:r>
            <a:r>
              <a:rPr lang="ug-CN" dirty="0"/>
              <a:t>تىپىك مىسال بولالايدىغانلىقىنىمۇ </a:t>
            </a:r>
            <a:r>
              <a:rPr lang="ug-CN" dirty="0" smtClean="0"/>
              <a:t>تەكىتلىگەن .</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4" name="内容占位符 3"/>
          <p:cNvSpPr>
            <a:spLocks noGrp="1"/>
          </p:cNvSpPr>
          <p:nvPr>
            <p:ph idx="1"/>
          </p:nvPr>
        </p:nvSpPr>
        <p:spPr>
          <a:xfrm>
            <a:off x="457200" y="928670"/>
            <a:ext cx="7615262" cy="5572164"/>
          </a:xfrm>
        </p:spPr>
        <p:txBody>
          <a:bodyPr/>
          <a:lstStyle/>
          <a:p>
            <a:pPr algn="r"/>
            <a:r>
              <a:rPr lang="ug-CN" dirty="0"/>
              <a:t>بىر خىل تىلنى ساقلاپ قېلىشنىڭ بىر قانچە تۈرلۈك شەرتى بار بولۇپ بۇنىڭ ئەڭ مۇھىم ۋە ئۈنۈملۈك چارىلىرىنىڭ بىرى بولسا بۇ تىللارنىڭ شۇ جايدىكى ھۆكۈمەت تەرىپىدىن ئېتىراپ قىلىنىشىغا ئېرىشەلىشى،قانۇن تۇرغۇزۇلۇپ قوغدىلىشى ھەمدە بۇنىڭغا بەلگىلىك دەرىجىدە ماددى مەبلەغ سېلىپ قوللاش ھەم ئەمەلىلەشتۈرىلىشى كېرەك،بۇنىڭدىن باشقا تىل توغرىسىدىكى بايان ۋە تەرجىمە،خاتىرە،ئارخىپ تۇرغۇزۇش ۋە تارقىتىش،لۇغەت تۈزۈش،تىل-يېزىقنى قېلىپلاشتۇرۇش،ئوقۇتۇش ماتېرىياللىرى تۈزۈش ھەمدە مائارىپ سېستىمىلىرى،مىدىيا،ئېنتىرنىت بوشلۇقى قاتارلىق ۋاستىلەر بىلەن ئانا تىلنى قوغداش مەقسىتىگە يەتكىلى بولىدۇ</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10).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3" name="标题 2"/>
          <p:cNvSpPr>
            <a:spLocks noGrp="1"/>
          </p:cNvSpPr>
          <p:nvPr>
            <p:ph type="title"/>
          </p:nvPr>
        </p:nvSpPr>
        <p:spPr/>
        <p:txBody>
          <a:bodyPr/>
          <a:lstStyle/>
          <a:p>
            <a:endParaRPr lang="zh-CN" altLang="en-US" dirty="0"/>
          </a:p>
        </p:txBody>
      </p:sp>
      <p:sp>
        <p:nvSpPr>
          <p:cNvPr id="4" name="内容占位符 3"/>
          <p:cNvSpPr>
            <a:spLocks noGrp="1"/>
          </p:cNvSpPr>
          <p:nvPr>
            <p:ph idx="1"/>
          </p:nvPr>
        </p:nvSpPr>
        <p:spPr>
          <a:xfrm>
            <a:off x="457200" y="857232"/>
            <a:ext cx="8229600" cy="5268931"/>
          </a:xfrm>
        </p:spPr>
        <p:txBody>
          <a:bodyPr>
            <a:noAutofit/>
          </a:bodyPr>
          <a:lstStyle/>
          <a:p>
            <a:pPr algn="r"/>
            <a:r>
              <a:rPr lang="ug-CN" sz="3600" dirty="0"/>
              <a:t>يەرشارىلىشىۋاتقان ئىجىتىمائىي جەمئىيەتتە،ئېنتىرنىت بوشلۇقى بىر تىلنىڭ مۇكەممەل ساقلىنىپ قېلىشىدىكى مۇھىم ھالقا بولۇپ ئۇ بىرتىلنىڭ تەسىرچانلىقىنى يۇقىرى كۆتۈرۈپلا قالماستىن يەنە شۇ تىلنى قوللانغۇچى كىشىنىڭمۇ ئىشەنچىنى ئاشۇرىدۇ،توردىكى ئۆز ئارا ئالماشتۇرۇش پائالىيىتى بۇ تىللارغا يېڭى تەرەققىيات پۇرسىتى ئېلىپ كېلىدۇ.نۆۋەتتە ئېنتىرنىت تور دۇنياسىدا قوللىنىلىۋاتقان تىللار پەقەت نەچچە يۈز خىللا بولۇپ تېخىمۇ كۆپ تىلنىڭ تور دۇنياسىدىن ئورۇن ئېلىشى ئۈچۈن شۇ تىلغا مۇناسىۋەتلىك يېزىق كونۇپكا پروگراممىسى لايىھىلىنىشى،كومپىيۇتىر مۇستەقىل تىل كودى سەپلىنىشى ھەم ئالاقىدار پروگراممىلار يېزىپ چىقىلىشى كېرەك</a:t>
            </a:r>
            <a:endParaRPr lang="zh-CN" alt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images (10).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
        <p:nvSpPr>
          <p:cNvPr id="4" name="内容占位符 3"/>
          <p:cNvSpPr>
            <a:spLocks noGrp="1"/>
          </p:cNvSpPr>
          <p:nvPr>
            <p:ph idx="1"/>
          </p:nvPr>
        </p:nvSpPr>
        <p:spPr>
          <a:xfrm>
            <a:off x="457200" y="642918"/>
            <a:ext cx="6900882" cy="5929354"/>
          </a:xfrm>
        </p:spPr>
        <p:txBody>
          <a:bodyPr>
            <a:normAutofit/>
          </a:bodyPr>
          <a:lstStyle/>
          <a:p>
            <a:pPr algn="r" rtl="1"/>
            <a:r>
              <a:rPr lang="ug-CN" dirty="0"/>
              <a:t>.ئانا تىل-ئىجتىمائىي ئالاقە قورالى ،مەدەنىيەت ۋە كىملىكىمىزگە ۋەكىللىك قىلىدىغان مۇھىم ئامىل بولۇپ ئۇچۇرلىشىۋاتقان ۋە يەرشارىلىشىش كۈندىن كۈنگە تېزلىشىۋاتقان بۈگۈنكىدەك جەمئىيەتتە دۇنيادىكى يېرىمدىن كۆپ تىل يوقىلىپ كېتىش گىردابىغا بېرىپ قالماقتا</a:t>
            </a:r>
            <a:r>
              <a:rPr lang="en-US" dirty="0" smtClean="0"/>
              <a:t>.</a:t>
            </a:r>
            <a:endParaRPr lang="ug-CN" dirty="0" smtClean="0"/>
          </a:p>
          <a:p>
            <a:pPr algn="r" rtl="1"/>
            <a:r>
              <a:rPr lang="ug-CN" altLang="zh-CN" dirty="0" smtClean="0"/>
              <a:t>ئانا  تىلنى قوغداش  سىزنىڭ ،مېنىڭ ، ئۇنىڭ باش تارتماس بۇرچىدۇر !</a:t>
            </a:r>
          </a:p>
          <a:p>
            <a:pPr algn="r" rtl="1"/>
            <a:r>
              <a:rPr lang="ug-CN" altLang="zh-CN" dirty="0" smtClean="0"/>
              <a:t>ھەر بىر كىچىككىنە  ئىشىمىدى  باشلاپ ئانا  تىلىمىزنى قوغدايلى !</a:t>
            </a:r>
          </a:p>
          <a:p>
            <a:pPr algn="r" rtl="1"/>
            <a:r>
              <a:rPr lang="ug-CN" altLang="zh-CN" dirty="0" smtClean="0"/>
              <a:t>مانا بۇ بۈگۈنكىدەك قىممەتلىك ۋاقتىمىزنى چىقىرىپ مۇشۇ يەرگە توپلىشىشمىزنىڭ ئەڭ ئاساسلىق مەقسىدىدۇر !</a:t>
            </a:r>
            <a:endParaRPr lang="zh-CN" altLang="en-US" dirty="0"/>
          </a:p>
          <a:p>
            <a:pPr algn="r"/>
            <a:r>
              <a:rPr lang="ug-CN" dirty="0"/>
              <a:t> </a:t>
            </a:r>
            <a:endParaRPr lang="zh-CN" altLang="en-US" dirty="0"/>
          </a:p>
          <a:p>
            <a:pPr algn="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444</Words>
  <Application>Microsoft Office PowerPoint</Application>
  <PresentationFormat>全屏显示(4:3)</PresentationFormat>
  <Paragraphs>20</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相册</vt:lpstr>
      <vt:lpstr>   ئانا  تىل كۈنىنىڭ مەيدانغا كېلىشى</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相册</dc:title>
  <dc:creator>Xeyri</dc:creator>
  <cp:lastModifiedBy>Xeyri</cp:lastModifiedBy>
  <cp:revision>3</cp:revision>
  <dcterms:created xsi:type="dcterms:W3CDTF">2013-02-22T13:07:22Z</dcterms:created>
  <dcterms:modified xsi:type="dcterms:W3CDTF">2013-02-22T13:31:14Z</dcterms:modified>
</cp:coreProperties>
</file>